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83" r:id="rId6"/>
    <p:sldId id="279" r:id="rId7"/>
    <p:sldId id="281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CC"/>
    <a:srgbClr val="FF0066"/>
    <a:srgbClr val="FFCC00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66" autoAdjust="0"/>
    <p:restoredTop sz="94660"/>
  </p:normalViewPr>
  <p:slideViewPr>
    <p:cSldViewPr>
      <p:cViewPr varScale="1">
        <p:scale>
          <a:sx n="65" d="100"/>
          <a:sy n="65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>
        <c:manualLayout>
          <c:layoutTarget val="inner"/>
          <c:xMode val="edge"/>
          <c:yMode val="edge"/>
          <c:x val="0.11668090637664338"/>
          <c:y val="3.6301707264264883E-2"/>
          <c:w val="0.65883158377998963"/>
          <c:h val="0.847121694951541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5.0654284508231204E-3"/>
                  <c:y val="0.24478939117473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18542,2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53904601097511E-3"/>
                  <c:y val="0.308647493220314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18781,0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327142254115611E-2"/>
                  <c:y val="0.1490022381063587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18542.099999999991</c:v>
                </c:pt>
                <c:pt idx="1">
                  <c:v>18781.099999999991</c:v>
                </c:pt>
                <c:pt idx="2">
                  <c:v>17979.400000000001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18602.2</c:v>
                </c:pt>
                <c:pt idx="1">
                  <c:v>18781</c:v>
                </c:pt>
                <c:pt idx="2" formatCode="General">
                  <c:v>17979.400000000001</c:v>
                </c:pt>
              </c:numCache>
            </c:numRef>
          </c:val>
        </c:ser>
        <c:axId val="81214080"/>
        <c:axId val="81228160"/>
      </c:barChart>
      <c:catAx>
        <c:axId val="81214080"/>
        <c:scaling>
          <c:orientation val="minMax"/>
        </c:scaling>
        <c:axPos val="b"/>
        <c:numFmt formatCode="General" sourceLinked="0"/>
        <c:tickLblPos val="nextTo"/>
        <c:crossAx val="81228160"/>
        <c:crosses val="autoZero"/>
        <c:auto val="1"/>
        <c:lblAlgn val="ctr"/>
        <c:lblOffset val="100"/>
      </c:catAx>
      <c:valAx>
        <c:axId val="81228160"/>
        <c:scaling>
          <c:orientation val="minMax"/>
        </c:scaling>
        <c:axPos val="l"/>
        <c:majorGridlines/>
        <c:numFmt formatCode="General" sourceLinked="1"/>
        <c:tickLblPos val="nextTo"/>
        <c:crossAx val="812140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676449236500908"/>
          <c:y val="4.456073613656631E-2"/>
          <c:w val="0.71738672925982527"/>
          <c:h val="0.904153981401791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11461.5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12198.9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12869.5</c:v>
                </c:pt>
              </c:numCache>
            </c:numRef>
          </c:val>
        </c:ser>
        <c:shape val="cylinder"/>
        <c:axId val="37466880"/>
        <c:axId val="37468416"/>
        <c:axId val="0"/>
      </c:bar3DChart>
      <c:catAx>
        <c:axId val="37466880"/>
        <c:scaling>
          <c:orientation val="minMax"/>
        </c:scaling>
        <c:axPos val="b"/>
        <c:numFmt formatCode="General" sourceLinked="1"/>
        <c:tickLblPos val="nextTo"/>
        <c:crossAx val="37468416"/>
        <c:crosses val="autoZero"/>
        <c:auto val="1"/>
        <c:lblAlgn val="ctr"/>
        <c:lblOffset val="100"/>
      </c:catAx>
      <c:valAx>
        <c:axId val="37468416"/>
        <c:scaling>
          <c:orientation val="minMax"/>
        </c:scaling>
        <c:axPos val="l"/>
        <c:majorGridlines/>
        <c:numFmt formatCode="General" sourceLinked="1"/>
        <c:tickLblPos val="nextTo"/>
        <c:crossAx val="37466880"/>
        <c:crosses val="autoZero"/>
        <c:crossBetween val="between"/>
      </c:valAx>
      <c:spPr>
        <a:noFill/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5.4161684650529895E-2"/>
          <c:y val="5.4467380429150863E-2"/>
          <c:w val="0.49480545834548501"/>
          <c:h val="0.757842416906375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explosion val="3"/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Социальная политика</c:v>
                </c:pt>
                <c:pt idx="7">
                  <c:v>ФК и спорт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 formatCode="0%">
                  <c:v>0.4200000000000001</c:v>
                </c:pt>
                <c:pt idx="1">
                  <c:v>0.10299999999999998</c:v>
                </c:pt>
                <c:pt idx="2">
                  <c:v>0.22600000000000001</c:v>
                </c:pt>
                <c:pt idx="3">
                  <c:v>5.0000000000000023E-4</c:v>
                </c:pt>
                <c:pt idx="4">
                  <c:v>0.24400000000000005</c:v>
                </c:pt>
                <c:pt idx="5">
                  <c:v>1.5000000000000005E-3</c:v>
                </c:pt>
                <c:pt idx="6" formatCode="0%">
                  <c:v>0.26</c:v>
                </c:pt>
                <c:pt idx="7">
                  <c:v>2.0999999999999999E-3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220290172061737"/>
          <c:y val="5.2361565215319837E-2"/>
          <c:w val="0.44625388840283825"/>
          <c:h val="0.909821231828388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17572.8</c:v>
                </c:pt>
                <c:pt idx="1">
                  <c:v>16852.5</c:v>
                </c:pt>
                <c:pt idx="2">
                  <c:v>16047.5</c:v>
                </c:pt>
              </c:numCache>
            </c:numRef>
          </c:val>
        </c:ser>
        <c:axId val="87505152"/>
        <c:axId val="87515136"/>
      </c:barChart>
      <c:catAx>
        <c:axId val="87505152"/>
        <c:scaling>
          <c:orientation val="minMax"/>
        </c:scaling>
        <c:axPos val="b"/>
        <c:numFmt formatCode="General" sourceLinked="0"/>
        <c:tickLblPos val="nextTo"/>
        <c:crossAx val="87515136"/>
        <c:crosses val="autoZero"/>
        <c:auto val="1"/>
        <c:lblAlgn val="ctr"/>
        <c:lblOffset val="100"/>
      </c:catAx>
      <c:valAx>
        <c:axId val="87515136"/>
        <c:scaling>
          <c:orientation val="minMax"/>
        </c:scaling>
        <c:axPos val="l"/>
        <c:majorGridlines/>
        <c:numFmt formatCode="General" sourceLinked="1"/>
        <c:tickLblPos val="nextTo"/>
        <c:crossAx val="87505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A8E92-C771-4049-8F04-1AB26A0F7852}" type="doc">
      <dgm:prSet loTypeId="urn:microsoft.com/office/officeart/2005/8/layout/chevron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9298FA37-B0B9-4EA4-B178-38FF65ACA3A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4147,9</a:t>
          </a:r>
          <a:endParaRPr lang="ru-RU" dirty="0">
            <a:solidFill>
              <a:srgbClr val="002060"/>
            </a:solidFill>
          </a:endParaRPr>
        </a:p>
      </dgm:t>
    </dgm:pt>
    <dgm:pt modelId="{8E6E6343-5CCE-4E2C-92C5-31AC28E81DFF}" type="parTrans" cxnId="{3C0B3C11-5F5F-448E-BF60-0BF94C3F5CF8}">
      <dgm:prSet/>
      <dgm:spPr/>
      <dgm:t>
        <a:bodyPr/>
        <a:lstStyle/>
        <a:p>
          <a:endParaRPr lang="ru-RU"/>
        </a:p>
      </dgm:t>
    </dgm:pt>
    <dgm:pt modelId="{FF7AB99C-EA5B-4FB9-A027-8127B6D7BD7A}" type="sibTrans" cxnId="{3C0B3C11-5F5F-448E-BF60-0BF94C3F5CF8}">
      <dgm:prSet/>
      <dgm:spPr/>
      <dgm:t>
        <a:bodyPr/>
        <a:lstStyle/>
        <a:p>
          <a:endParaRPr lang="ru-RU"/>
        </a:p>
      </dgm:t>
    </dgm:pt>
    <dgm:pt modelId="{6B5B127A-F043-4340-9C38-89DABBB7F13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«Обеспечение качественными жилищно-коммунальными услугами населения Ремонтненского сельского поселения»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9FB4A-7099-4561-A412-7A8E475DBB97}" type="parTrans" cxnId="{097ED046-D242-438A-8161-99FE39DF77B8}">
      <dgm:prSet/>
      <dgm:spPr/>
      <dgm:t>
        <a:bodyPr/>
        <a:lstStyle/>
        <a:p>
          <a:endParaRPr lang="ru-RU"/>
        </a:p>
      </dgm:t>
    </dgm:pt>
    <dgm:pt modelId="{2F1E7A4F-B175-4FF9-8B90-A146273A25A0}" type="sibTrans" cxnId="{097ED046-D242-438A-8161-99FE39DF77B8}">
      <dgm:prSet/>
      <dgm:spPr/>
      <dgm:t>
        <a:bodyPr/>
        <a:lstStyle/>
        <a:p>
          <a:endParaRPr lang="ru-RU"/>
        </a:p>
      </dgm:t>
    </dgm:pt>
    <dgm:pt modelId="{9E4993BF-5E6D-4227-9B04-442565F3FF8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47,8</a:t>
          </a:r>
          <a:endParaRPr lang="ru-RU" dirty="0">
            <a:solidFill>
              <a:srgbClr val="002060"/>
            </a:solidFill>
          </a:endParaRPr>
        </a:p>
      </dgm:t>
    </dgm:pt>
    <dgm:pt modelId="{4A2F03C1-74A3-45C6-A917-C19F6D453B65}" type="parTrans" cxnId="{6E5867D7-F89D-41AA-B1FA-30F05035CBFD}">
      <dgm:prSet/>
      <dgm:spPr/>
      <dgm:t>
        <a:bodyPr/>
        <a:lstStyle/>
        <a:p>
          <a:endParaRPr lang="ru-RU"/>
        </a:p>
      </dgm:t>
    </dgm:pt>
    <dgm:pt modelId="{BD28020A-16C7-405F-A7E6-096D1462E0FF}" type="sibTrans" cxnId="{6E5867D7-F89D-41AA-B1FA-30F05035CBFD}">
      <dgm:prSet/>
      <dgm:spPr/>
      <dgm:t>
        <a:bodyPr/>
        <a:lstStyle/>
        <a:p>
          <a:endParaRPr lang="ru-RU"/>
        </a:p>
      </dgm:t>
    </dgm:pt>
    <dgm:pt modelId="{20638376-1185-4A91-AB8D-D65E3AA2AC0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«Социальная поддержка граждан»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D038E-4ED4-4B1A-AA5F-A1080FB9ABCC}" type="parTrans" cxnId="{9660EB53-D188-453B-ABB8-620B0B17975B}">
      <dgm:prSet/>
      <dgm:spPr/>
      <dgm:t>
        <a:bodyPr/>
        <a:lstStyle/>
        <a:p>
          <a:endParaRPr lang="ru-RU"/>
        </a:p>
      </dgm:t>
    </dgm:pt>
    <dgm:pt modelId="{3F4B40F2-AFC7-4272-9868-5903CE541025}" type="sibTrans" cxnId="{9660EB53-D188-453B-ABB8-620B0B17975B}">
      <dgm:prSet/>
      <dgm:spPr/>
      <dgm:t>
        <a:bodyPr/>
        <a:lstStyle/>
        <a:p>
          <a:endParaRPr lang="ru-RU"/>
        </a:p>
      </dgm:t>
    </dgm:pt>
    <dgm:pt modelId="{9535B02C-A7F5-46C9-B33C-1376E78D8E56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11924,6</a:t>
          </a:r>
          <a:endParaRPr lang="ru-RU" dirty="0">
            <a:solidFill>
              <a:srgbClr val="002060"/>
            </a:solidFill>
          </a:endParaRPr>
        </a:p>
      </dgm:t>
    </dgm:pt>
    <dgm:pt modelId="{7D299794-9D67-46CA-A109-6BD4ADE80213}" type="parTrans" cxnId="{00A79591-6B9B-485F-8E1E-1BEC97B5D608}">
      <dgm:prSet/>
      <dgm:spPr/>
      <dgm:t>
        <a:bodyPr/>
        <a:lstStyle/>
        <a:p>
          <a:endParaRPr lang="ru-RU"/>
        </a:p>
      </dgm:t>
    </dgm:pt>
    <dgm:pt modelId="{656B9C2B-B1C5-4C3C-BD8C-ECE452445026}" type="sibTrans" cxnId="{00A79591-6B9B-485F-8E1E-1BEC97B5D608}">
      <dgm:prSet/>
      <dgm:spPr/>
      <dgm:t>
        <a:bodyPr/>
        <a:lstStyle/>
        <a:p>
          <a:endParaRPr lang="ru-RU"/>
        </a:p>
      </dgm:t>
    </dgm:pt>
    <dgm:pt modelId="{7B2AABE4-57A5-4027-9603-0A605E2E51C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«Развитие транспортной системы»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AF4AA3-B8A7-41D8-A28B-9FCE95A103D6}" type="parTrans" cxnId="{8D933B27-E8FC-4A78-91CD-74C666E8ED9B}">
      <dgm:prSet/>
      <dgm:spPr/>
      <dgm:t>
        <a:bodyPr/>
        <a:lstStyle/>
        <a:p>
          <a:endParaRPr lang="ru-RU"/>
        </a:p>
      </dgm:t>
    </dgm:pt>
    <dgm:pt modelId="{CC4E77E6-1866-43EB-8802-F5D9AF781CCE}" type="sibTrans" cxnId="{8D933B27-E8FC-4A78-91CD-74C666E8ED9B}">
      <dgm:prSet/>
      <dgm:spPr/>
      <dgm:t>
        <a:bodyPr/>
        <a:lstStyle/>
        <a:p>
          <a:endParaRPr lang="ru-RU"/>
        </a:p>
      </dgm:t>
    </dgm:pt>
    <dgm:pt modelId="{C91CF25B-B78B-403C-A195-42D3AB2E217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6773,2</a:t>
          </a:r>
          <a:endParaRPr lang="ru-RU" dirty="0">
            <a:solidFill>
              <a:srgbClr val="002060"/>
            </a:solidFill>
          </a:endParaRPr>
        </a:p>
      </dgm:t>
    </dgm:pt>
    <dgm:pt modelId="{35E513B4-0BC3-44BB-AD42-A46A9D40924D}" type="parTrans" cxnId="{DE700071-045C-4378-9C06-1251165F9CBA}">
      <dgm:prSet/>
      <dgm:spPr/>
      <dgm:t>
        <a:bodyPr/>
        <a:lstStyle/>
        <a:p>
          <a:endParaRPr lang="ru-RU"/>
        </a:p>
      </dgm:t>
    </dgm:pt>
    <dgm:pt modelId="{B07A07CA-248A-4113-A491-F4023C25B123}" type="sibTrans" cxnId="{DE700071-045C-4378-9C06-1251165F9CBA}">
      <dgm:prSet/>
      <dgm:spPr/>
      <dgm:t>
        <a:bodyPr/>
        <a:lstStyle/>
        <a:p>
          <a:endParaRPr lang="ru-RU"/>
        </a:p>
      </dgm:t>
    </dgm:pt>
    <dgm:pt modelId="{CF1AEA58-6A6C-4D0F-8F41-58D3D32E0747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«Управление муниципальными финансами и создание условий для эффективного управления муниципальными финансами» 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F9CDFB-23B5-436D-8629-04D56DD09179}" type="parTrans" cxnId="{E13D785A-EAFB-403F-9192-F8078C473658}">
      <dgm:prSet/>
      <dgm:spPr/>
      <dgm:t>
        <a:bodyPr/>
        <a:lstStyle/>
        <a:p>
          <a:endParaRPr lang="ru-RU"/>
        </a:p>
      </dgm:t>
    </dgm:pt>
    <dgm:pt modelId="{5BDCAAD4-C852-47EC-952A-D3E4FE6051D4}" type="sibTrans" cxnId="{E13D785A-EAFB-403F-9192-F8078C473658}">
      <dgm:prSet/>
      <dgm:spPr/>
      <dgm:t>
        <a:bodyPr/>
        <a:lstStyle/>
        <a:p>
          <a:endParaRPr lang="ru-RU"/>
        </a:p>
      </dgm:t>
    </dgm:pt>
    <dgm:pt modelId="{5E6D1848-C815-413B-829F-1396786C1505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4535,6</a:t>
          </a:r>
          <a:endParaRPr lang="ru-RU" dirty="0">
            <a:solidFill>
              <a:srgbClr val="002060"/>
            </a:solidFill>
          </a:endParaRPr>
        </a:p>
      </dgm:t>
    </dgm:pt>
    <dgm:pt modelId="{56031297-BC78-4E94-BDFB-222407DD2CCA}" type="parTrans" cxnId="{8401D3C6-48BA-4D8D-A8D9-FCEAA7773BCA}">
      <dgm:prSet/>
      <dgm:spPr/>
      <dgm:t>
        <a:bodyPr/>
        <a:lstStyle/>
        <a:p>
          <a:endParaRPr lang="ru-RU"/>
        </a:p>
      </dgm:t>
    </dgm:pt>
    <dgm:pt modelId="{CB405622-4ADF-4588-B3FA-04FADE11801C}" type="sibTrans" cxnId="{8401D3C6-48BA-4D8D-A8D9-FCEAA7773BCA}">
      <dgm:prSet/>
      <dgm:spPr/>
      <dgm:t>
        <a:bodyPr/>
        <a:lstStyle/>
        <a:p>
          <a:endParaRPr lang="ru-RU"/>
        </a:p>
      </dgm:t>
    </dgm:pt>
    <dgm:pt modelId="{2A59BE22-6F03-4676-AACD-5F99719A9121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«Развитие культуры» 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4A80A5-3B38-441F-88EF-C967B6010241}" type="parTrans" cxnId="{C26062FB-13CB-4863-87F9-1D30A4D86755}">
      <dgm:prSet/>
      <dgm:spPr/>
      <dgm:t>
        <a:bodyPr/>
        <a:lstStyle/>
        <a:p>
          <a:endParaRPr lang="ru-RU"/>
        </a:p>
      </dgm:t>
    </dgm:pt>
    <dgm:pt modelId="{D8D87B58-A1BB-42F7-B3D9-0144796DCB9A}" type="sibTrans" cxnId="{C26062FB-13CB-4863-87F9-1D30A4D86755}">
      <dgm:prSet/>
      <dgm:spPr/>
      <dgm:t>
        <a:bodyPr/>
        <a:lstStyle/>
        <a:p>
          <a:endParaRPr lang="ru-RU"/>
        </a:p>
      </dgm:t>
    </dgm:pt>
    <dgm:pt modelId="{BA94AA96-E987-43ED-8E1A-DE36E46FDD24}" type="pres">
      <dgm:prSet presAssocID="{573A8E92-C771-4049-8F04-1AB26A0F78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E957DF-5BB6-4D63-9C84-0CEBE0748CDE}" type="pres">
      <dgm:prSet presAssocID="{9298FA37-B0B9-4EA4-B178-38FF65ACA3A8}" presName="composite" presStyleCnt="0"/>
      <dgm:spPr/>
    </dgm:pt>
    <dgm:pt modelId="{20D0BF8A-8187-4C75-90ED-8B87C2B0E18D}" type="pres">
      <dgm:prSet presAssocID="{9298FA37-B0B9-4EA4-B178-38FF65ACA3A8}" presName="parentText" presStyleLbl="alignNode1" presStyleIdx="0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7F931878-161F-4567-A083-AEBA49E70BEB}" type="pres">
      <dgm:prSet presAssocID="{9298FA37-B0B9-4EA4-B178-38FF65ACA3A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D6435-82B1-4972-A41C-938876C62A17}" type="pres">
      <dgm:prSet presAssocID="{FF7AB99C-EA5B-4FB9-A027-8127B6D7BD7A}" presName="sp" presStyleCnt="0"/>
      <dgm:spPr/>
    </dgm:pt>
    <dgm:pt modelId="{923D649E-408E-4477-9878-E6C5EEFB40D9}" type="pres">
      <dgm:prSet presAssocID="{9E4993BF-5E6D-4227-9B04-442565F3FF80}" presName="composite" presStyleCnt="0"/>
      <dgm:spPr/>
    </dgm:pt>
    <dgm:pt modelId="{AAE1779F-2F21-46E1-B144-57FE79548F3B}" type="pres">
      <dgm:prSet presAssocID="{9E4993BF-5E6D-4227-9B04-442565F3FF8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E97D4-4DE0-43EE-AABD-5F6F23892864}" type="pres">
      <dgm:prSet presAssocID="{9E4993BF-5E6D-4227-9B04-442565F3FF8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B7578-DB78-4497-B68E-3424CEFCD2B1}" type="pres">
      <dgm:prSet presAssocID="{BD28020A-16C7-405F-A7E6-096D1462E0FF}" presName="sp" presStyleCnt="0"/>
      <dgm:spPr/>
    </dgm:pt>
    <dgm:pt modelId="{A6ED0EAB-7837-4CFE-8B98-9B5C70AE605F}" type="pres">
      <dgm:prSet presAssocID="{9535B02C-A7F5-46C9-B33C-1376E78D8E56}" presName="composite" presStyleCnt="0"/>
      <dgm:spPr/>
    </dgm:pt>
    <dgm:pt modelId="{E7DF8793-7E8A-49DC-95B8-C155430CF022}" type="pres">
      <dgm:prSet presAssocID="{9535B02C-A7F5-46C9-B33C-1376E78D8E56}" presName="parentText" presStyleLbl="alignNode1" presStyleIdx="2" presStyleCnt="5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C72A3-CF8E-40A8-9C43-1303FC728766}" type="pres">
      <dgm:prSet presAssocID="{9535B02C-A7F5-46C9-B33C-1376E78D8E5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CA989-2D14-49D4-A0BD-F62AECA4739D}" type="pres">
      <dgm:prSet presAssocID="{656B9C2B-B1C5-4C3C-BD8C-ECE452445026}" presName="sp" presStyleCnt="0"/>
      <dgm:spPr/>
    </dgm:pt>
    <dgm:pt modelId="{E665A837-30B6-4742-ACD9-0A80799CA41F}" type="pres">
      <dgm:prSet presAssocID="{C91CF25B-B78B-403C-A195-42D3AB2E2170}" presName="composite" presStyleCnt="0"/>
      <dgm:spPr/>
    </dgm:pt>
    <dgm:pt modelId="{2976AEAF-6129-42F6-965F-E5485AB3036D}" type="pres">
      <dgm:prSet presAssocID="{C91CF25B-B78B-403C-A195-42D3AB2E217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6ED59-D439-4173-A375-003117462632}" type="pres">
      <dgm:prSet presAssocID="{C91CF25B-B78B-403C-A195-42D3AB2E217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42EB6-2615-4BAF-9DA8-05429B755282}" type="pres">
      <dgm:prSet presAssocID="{B07A07CA-248A-4113-A491-F4023C25B123}" presName="sp" presStyleCnt="0"/>
      <dgm:spPr/>
    </dgm:pt>
    <dgm:pt modelId="{3D40F843-052C-4FB8-981A-8D2020BA71CF}" type="pres">
      <dgm:prSet presAssocID="{5E6D1848-C815-413B-829F-1396786C1505}" presName="composite" presStyleCnt="0"/>
      <dgm:spPr/>
    </dgm:pt>
    <dgm:pt modelId="{8884AA8B-CFF8-4A53-B2AC-865278D536C1}" type="pres">
      <dgm:prSet presAssocID="{5E6D1848-C815-413B-829F-1396786C150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514FA-3B20-4E82-8DAE-98482599F2A9}" type="pres">
      <dgm:prSet presAssocID="{5E6D1848-C815-413B-829F-1396786C150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60EB53-D188-453B-ABB8-620B0B17975B}" srcId="{9E4993BF-5E6D-4227-9B04-442565F3FF80}" destId="{20638376-1185-4A91-AB8D-D65E3AA2AC00}" srcOrd="0" destOrd="0" parTransId="{080D038E-4ED4-4B1A-AA5F-A1080FB9ABCC}" sibTransId="{3F4B40F2-AFC7-4272-9868-5903CE541025}"/>
    <dgm:cxn modelId="{E13D785A-EAFB-403F-9192-F8078C473658}" srcId="{C91CF25B-B78B-403C-A195-42D3AB2E2170}" destId="{CF1AEA58-6A6C-4D0F-8F41-58D3D32E0747}" srcOrd="0" destOrd="0" parTransId="{69F9CDFB-23B5-436D-8629-04D56DD09179}" sibTransId="{5BDCAAD4-C852-47EC-952A-D3E4FE6051D4}"/>
    <dgm:cxn modelId="{00A79591-6B9B-485F-8E1E-1BEC97B5D608}" srcId="{573A8E92-C771-4049-8F04-1AB26A0F7852}" destId="{9535B02C-A7F5-46C9-B33C-1376E78D8E56}" srcOrd="2" destOrd="0" parTransId="{7D299794-9D67-46CA-A109-6BD4ADE80213}" sibTransId="{656B9C2B-B1C5-4C3C-BD8C-ECE452445026}"/>
    <dgm:cxn modelId="{8401D3C6-48BA-4D8D-A8D9-FCEAA7773BCA}" srcId="{573A8E92-C771-4049-8F04-1AB26A0F7852}" destId="{5E6D1848-C815-413B-829F-1396786C1505}" srcOrd="4" destOrd="0" parTransId="{56031297-BC78-4E94-BDFB-222407DD2CCA}" sibTransId="{CB405622-4ADF-4588-B3FA-04FADE11801C}"/>
    <dgm:cxn modelId="{E24EA89D-667A-4707-9DE0-4F33A2D896DF}" type="presOf" srcId="{9E4993BF-5E6D-4227-9B04-442565F3FF80}" destId="{AAE1779F-2F21-46E1-B144-57FE79548F3B}" srcOrd="0" destOrd="0" presId="urn:microsoft.com/office/officeart/2005/8/layout/chevron2"/>
    <dgm:cxn modelId="{097ED046-D242-438A-8161-99FE39DF77B8}" srcId="{9298FA37-B0B9-4EA4-B178-38FF65ACA3A8}" destId="{6B5B127A-F043-4340-9C38-89DABBB7F13B}" srcOrd="0" destOrd="0" parTransId="{59B9FB4A-7099-4561-A412-7A8E475DBB97}" sibTransId="{2F1E7A4F-B175-4FF9-8B90-A146273A25A0}"/>
    <dgm:cxn modelId="{3C0B3C11-5F5F-448E-BF60-0BF94C3F5CF8}" srcId="{573A8E92-C771-4049-8F04-1AB26A0F7852}" destId="{9298FA37-B0B9-4EA4-B178-38FF65ACA3A8}" srcOrd="0" destOrd="0" parTransId="{8E6E6343-5CCE-4E2C-92C5-31AC28E81DFF}" sibTransId="{FF7AB99C-EA5B-4FB9-A027-8127B6D7BD7A}"/>
    <dgm:cxn modelId="{EC87A999-214F-4470-BD6A-0D94570064BD}" type="presOf" srcId="{5E6D1848-C815-413B-829F-1396786C1505}" destId="{8884AA8B-CFF8-4A53-B2AC-865278D536C1}" srcOrd="0" destOrd="0" presId="urn:microsoft.com/office/officeart/2005/8/layout/chevron2"/>
    <dgm:cxn modelId="{02165226-A0AB-426C-B10A-F68813EFE2C2}" type="presOf" srcId="{9298FA37-B0B9-4EA4-B178-38FF65ACA3A8}" destId="{20D0BF8A-8187-4C75-90ED-8B87C2B0E18D}" srcOrd="0" destOrd="0" presId="urn:microsoft.com/office/officeart/2005/8/layout/chevron2"/>
    <dgm:cxn modelId="{C84ED064-819C-449D-81A0-1D13DCB70C17}" type="presOf" srcId="{20638376-1185-4A91-AB8D-D65E3AA2AC00}" destId="{89CE97D4-4DE0-43EE-AABD-5F6F23892864}" srcOrd="0" destOrd="0" presId="urn:microsoft.com/office/officeart/2005/8/layout/chevron2"/>
    <dgm:cxn modelId="{3F0325E3-84D2-44D0-AB64-91A6BFAB6312}" type="presOf" srcId="{CF1AEA58-6A6C-4D0F-8F41-58D3D32E0747}" destId="{97D6ED59-D439-4173-A375-003117462632}" srcOrd="0" destOrd="0" presId="urn:microsoft.com/office/officeart/2005/8/layout/chevron2"/>
    <dgm:cxn modelId="{DE700071-045C-4378-9C06-1251165F9CBA}" srcId="{573A8E92-C771-4049-8F04-1AB26A0F7852}" destId="{C91CF25B-B78B-403C-A195-42D3AB2E2170}" srcOrd="3" destOrd="0" parTransId="{35E513B4-0BC3-44BB-AD42-A46A9D40924D}" sibTransId="{B07A07CA-248A-4113-A491-F4023C25B123}"/>
    <dgm:cxn modelId="{A5BBD48A-22A9-49A9-9D8E-1555C0CD0592}" type="presOf" srcId="{6B5B127A-F043-4340-9C38-89DABBB7F13B}" destId="{7F931878-161F-4567-A083-AEBA49E70BEB}" srcOrd="0" destOrd="0" presId="urn:microsoft.com/office/officeart/2005/8/layout/chevron2"/>
    <dgm:cxn modelId="{46177828-4FAA-4CE6-9353-5BE2B2CBA88C}" type="presOf" srcId="{C91CF25B-B78B-403C-A195-42D3AB2E2170}" destId="{2976AEAF-6129-42F6-965F-E5485AB3036D}" srcOrd="0" destOrd="0" presId="urn:microsoft.com/office/officeart/2005/8/layout/chevron2"/>
    <dgm:cxn modelId="{DE77F1A7-6FC0-411F-9878-743C9303E99B}" type="presOf" srcId="{7B2AABE4-57A5-4027-9603-0A605E2E51C3}" destId="{DB3C72A3-CF8E-40A8-9C43-1303FC728766}" srcOrd="0" destOrd="0" presId="urn:microsoft.com/office/officeart/2005/8/layout/chevron2"/>
    <dgm:cxn modelId="{1A8C6165-838E-4E33-8E78-B00D87F7B0E0}" type="presOf" srcId="{573A8E92-C771-4049-8F04-1AB26A0F7852}" destId="{BA94AA96-E987-43ED-8E1A-DE36E46FDD24}" srcOrd="0" destOrd="0" presId="urn:microsoft.com/office/officeart/2005/8/layout/chevron2"/>
    <dgm:cxn modelId="{009A7D97-BEAC-41FC-968F-D6DDF7310BFB}" type="presOf" srcId="{9535B02C-A7F5-46C9-B33C-1376E78D8E56}" destId="{E7DF8793-7E8A-49DC-95B8-C155430CF022}" srcOrd="0" destOrd="0" presId="urn:microsoft.com/office/officeart/2005/8/layout/chevron2"/>
    <dgm:cxn modelId="{4121392C-7C40-4D54-BA23-26F2C20663D8}" type="presOf" srcId="{2A59BE22-6F03-4676-AACD-5F99719A9121}" destId="{A2B514FA-3B20-4E82-8DAE-98482599F2A9}" srcOrd="0" destOrd="0" presId="urn:microsoft.com/office/officeart/2005/8/layout/chevron2"/>
    <dgm:cxn modelId="{C26062FB-13CB-4863-87F9-1D30A4D86755}" srcId="{5E6D1848-C815-413B-829F-1396786C1505}" destId="{2A59BE22-6F03-4676-AACD-5F99719A9121}" srcOrd="0" destOrd="0" parTransId="{054A80A5-3B38-441F-88EF-C967B6010241}" sibTransId="{D8D87B58-A1BB-42F7-B3D9-0144796DCB9A}"/>
    <dgm:cxn modelId="{8D933B27-E8FC-4A78-91CD-74C666E8ED9B}" srcId="{9535B02C-A7F5-46C9-B33C-1376E78D8E56}" destId="{7B2AABE4-57A5-4027-9603-0A605E2E51C3}" srcOrd="0" destOrd="0" parTransId="{8CAF4AA3-B8A7-41D8-A28B-9FCE95A103D6}" sibTransId="{CC4E77E6-1866-43EB-8802-F5D9AF781CCE}"/>
    <dgm:cxn modelId="{6E5867D7-F89D-41AA-B1FA-30F05035CBFD}" srcId="{573A8E92-C771-4049-8F04-1AB26A0F7852}" destId="{9E4993BF-5E6D-4227-9B04-442565F3FF80}" srcOrd="1" destOrd="0" parTransId="{4A2F03C1-74A3-45C6-A917-C19F6D453B65}" sibTransId="{BD28020A-16C7-405F-A7E6-096D1462E0FF}"/>
    <dgm:cxn modelId="{6CFA3005-91C4-4769-98D3-9CE959631BD2}" type="presParOf" srcId="{BA94AA96-E987-43ED-8E1A-DE36E46FDD24}" destId="{21E957DF-5BB6-4D63-9C84-0CEBE0748CDE}" srcOrd="0" destOrd="0" presId="urn:microsoft.com/office/officeart/2005/8/layout/chevron2"/>
    <dgm:cxn modelId="{31C4B660-4598-4A7A-AC2E-ED6C155CEC2F}" type="presParOf" srcId="{21E957DF-5BB6-4D63-9C84-0CEBE0748CDE}" destId="{20D0BF8A-8187-4C75-90ED-8B87C2B0E18D}" srcOrd="0" destOrd="0" presId="urn:microsoft.com/office/officeart/2005/8/layout/chevron2"/>
    <dgm:cxn modelId="{CDA35723-4C37-4524-89E2-862089842396}" type="presParOf" srcId="{21E957DF-5BB6-4D63-9C84-0CEBE0748CDE}" destId="{7F931878-161F-4567-A083-AEBA49E70BEB}" srcOrd="1" destOrd="0" presId="urn:microsoft.com/office/officeart/2005/8/layout/chevron2"/>
    <dgm:cxn modelId="{3D19B21A-4F07-4149-B10E-65EE566D7447}" type="presParOf" srcId="{BA94AA96-E987-43ED-8E1A-DE36E46FDD24}" destId="{65BD6435-82B1-4972-A41C-938876C62A17}" srcOrd="1" destOrd="0" presId="urn:microsoft.com/office/officeart/2005/8/layout/chevron2"/>
    <dgm:cxn modelId="{E69C4030-AAF6-421B-884A-5D1C2AD892BB}" type="presParOf" srcId="{BA94AA96-E987-43ED-8E1A-DE36E46FDD24}" destId="{923D649E-408E-4477-9878-E6C5EEFB40D9}" srcOrd="2" destOrd="0" presId="urn:microsoft.com/office/officeart/2005/8/layout/chevron2"/>
    <dgm:cxn modelId="{E17B09BC-C7AA-4AE3-BE20-87A1EE5C2F50}" type="presParOf" srcId="{923D649E-408E-4477-9878-E6C5EEFB40D9}" destId="{AAE1779F-2F21-46E1-B144-57FE79548F3B}" srcOrd="0" destOrd="0" presId="urn:microsoft.com/office/officeart/2005/8/layout/chevron2"/>
    <dgm:cxn modelId="{8E853432-0A85-4992-9F85-47B69D59638C}" type="presParOf" srcId="{923D649E-408E-4477-9878-E6C5EEFB40D9}" destId="{89CE97D4-4DE0-43EE-AABD-5F6F23892864}" srcOrd="1" destOrd="0" presId="urn:microsoft.com/office/officeart/2005/8/layout/chevron2"/>
    <dgm:cxn modelId="{1ECF374B-4413-4CCA-A784-F1275129F74D}" type="presParOf" srcId="{BA94AA96-E987-43ED-8E1A-DE36E46FDD24}" destId="{0DAB7578-DB78-4497-B68E-3424CEFCD2B1}" srcOrd="3" destOrd="0" presId="urn:microsoft.com/office/officeart/2005/8/layout/chevron2"/>
    <dgm:cxn modelId="{744F060D-FAAF-4CF3-BCA3-BC041F8E262D}" type="presParOf" srcId="{BA94AA96-E987-43ED-8E1A-DE36E46FDD24}" destId="{A6ED0EAB-7837-4CFE-8B98-9B5C70AE605F}" srcOrd="4" destOrd="0" presId="urn:microsoft.com/office/officeart/2005/8/layout/chevron2"/>
    <dgm:cxn modelId="{C505F09A-9F39-4F4D-A04F-1C36BDE6634C}" type="presParOf" srcId="{A6ED0EAB-7837-4CFE-8B98-9B5C70AE605F}" destId="{E7DF8793-7E8A-49DC-95B8-C155430CF022}" srcOrd="0" destOrd="0" presId="urn:microsoft.com/office/officeart/2005/8/layout/chevron2"/>
    <dgm:cxn modelId="{48574274-28AF-4E02-B095-6073A7CBB7CC}" type="presParOf" srcId="{A6ED0EAB-7837-4CFE-8B98-9B5C70AE605F}" destId="{DB3C72A3-CF8E-40A8-9C43-1303FC728766}" srcOrd="1" destOrd="0" presId="urn:microsoft.com/office/officeart/2005/8/layout/chevron2"/>
    <dgm:cxn modelId="{618485D8-C92A-4A6D-9558-C61013349886}" type="presParOf" srcId="{BA94AA96-E987-43ED-8E1A-DE36E46FDD24}" destId="{2B9CA989-2D14-49D4-A0BD-F62AECA4739D}" srcOrd="5" destOrd="0" presId="urn:microsoft.com/office/officeart/2005/8/layout/chevron2"/>
    <dgm:cxn modelId="{C88C1F9E-93EA-48C4-81DB-E27ADF40C843}" type="presParOf" srcId="{BA94AA96-E987-43ED-8E1A-DE36E46FDD24}" destId="{E665A837-30B6-4742-ACD9-0A80799CA41F}" srcOrd="6" destOrd="0" presId="urn:microsoft.com/office/officeart/2005/8/layout/chevron2"/>
    <dgm:cxn modelId="{6E96B916-CD0F-49FE-A4D4-9AF36224020B}" type="presParOf" srcId="{E665A837-30B6-4742-ACD9-0A80799CA41F}" destId="{2976AEAF-6129-42F6-965F-E5485AB3036D}" srcOrd="0" destOrd="0" presId="urn:microsoft.com/office/officeart/2005/8/layout/chevron2"/>
    <dgm:cxn modelId="{0BDAB60E-19D5-4B6C-A948-D1F65A5EDACB}" type="presParOf" srcId="{E665A837-30B6-4742-ACD9-0A80799CA41F}" destId="{97D6ED59-D439-4173-A375-003117462632}" srcOrd="1" destOrd="0" presId="urn:microsoft.com/office/officeart/2005/8/layout/chevron2"/>
    <dgm:cxn modelId="{FE769461-49D2-4150-BC1B-D98CA098D3A3}" type="presParOf" srcId="{BA94AA96-E987-43ED-8E1A-DE36E46FDD24}" destId="{03342EB6-2615-4BAF-9DA8-05429B755282}" srcOrd="7" destOrd="0" presId="urn:microsoft.com/office/officeart/2005/8/layout/chevron2"/>
    <dgm:cxn modelId="{34BE4DE8-0CFD-4967-9857-FC0411286DDB}" type="presParOf" srcId="{BA94AA96-E987-43ED-8E1A-DE36E46FDD24}" destId="{3D40F843-052C-4FB8-981A-8D2020BA71CF}" srcOrd="8" destOrd="0" presId="urn:microsoft.com/office/officeart/2005/8/layout/chevron2"/>
    <dgm:cxn modelId="{93C031E5-356C-4E65-BE9A-B650CA1850E9}" type="presParOf" srcId="{3D40F843-052C-4FB8-981A-8D2020BA71CF}" destId="{8884AA8B-CFF8-4A53-B2AC-865278D536C1}" srcOrd="0" destOrd="0" presId="urn:microsoft.com/office/officeart/2005/8/layout/chevron2"/>
    <dgm:cxn modelId="{492BC5D5-7D87-4F08-A79D-F1ECB84C9587}" type="presParOf" srcId="{3D40F843-052C-4FB8-981A-8D2020BA71CF}" destId="{A2B514FA-3B20-4E82-8DAE-98482599F2A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E4007-6AD3-4482-A341-19C7B5B62533}" type="doc">
      <dgm:prSet loTypeId="urn:microsoft.com/office/officeart/2005/8/layout/hList6" loCatId="list" qsTypeId="urn:microsoft.com/office/officeart/2005/8/quickstyle/3d5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73C946E2-083B-4F03-9EE5-164B45E60E72}">
      <dgm:prSet phldrT="[Текст]"/>
      <dgm:spPr/>
      <dgm:t>
        <a:bodyPr/>
        <a:lstStyle/>
        <a:p>
          <a:r>
            <a:rPr lang="ru-RU" b="1" dirty="0" smtClean="0"/>
            <a:t>первоочередное финансовое обеспечение социально значимых расходов и расходов на реализацию программных Указов Президента РФ</a:t>
          </a:r>
          <a:endParaRPr lang="ru-RU" dirty="0"/>
        </a:p>
      </dgm:t>
    </dgm:pt>
    <dgm:pt modelId="{D70306A7-3F94-4FC0-A4C1-F98FFA58C2D8}" type="parTrans" cxnId="{900FD39C-B396-4103-88EA-9A9894531B73}">
      <dgm:prSet/>
      <dgm:spPr/>
      <dgm:t>
        <a:bodyPr/>
        <a:lstStyle/>
        <a:p>
          <a:endParaRPr lang="ru-RU"/>
        </a:p>
      </dgm:t>
    </dgm:pt>
    <dgm:pt modelId="{2F1C7AF2-0900-4F68-8864-4B15D0BFE479}" type="sibTrans" cxnId="{900FD39C-B396-4103-88EA-9A9894531B73}">
      <dgm:prSet/>
      <dgm:spPr/>
      <dgm:t>
        <a:bodyPr/>
        <a:lstStyle/>
        <a:p>
          <a:endParaRPr lang="ru-RU"/>
        </a:p>
      </dgm:t>
    </dgm:pt>
    <dgm:pt modelId="{B05023E2-9CF2-449C-8878-F03C4C28AC9D}">
      <dgm:prSet phldrT="[Текст]"/>
      <dgm:spPr/>
      <dgm:t>
        <a:bodyPr/>
        <a:lstStyle/>
        <a:p>
          <a:r>
            <a:rPr lang="ru-RU" b="1" dirty="0" smtClean="0"/>
            <a:t>приоритизация и отказ от непервоочередных расходов бюджетов</a:t>
          </a:r>
          <a:endParaRPr lang="ru-RU" dirty="0"/>
        </a:p>
      </dgm:t>
    </dgm:pt>
    <dgm:pt modelId="{477F5AB0-F670-4025-AE2B-875BD1B03DE9}" type="parTrans" cxnId="{4BFA7A7C-3314-4685-961F-01E8902C48BA}">
      <dgm:prSet/>
      <dgm:spPr/>
      <dgm:t>
        <a:bodyPr/>
        <a:lstStyle/>
        <a:p>
          <a:endParaRPr lang="ru-RU"/>
        </a:p>
      </dgm:t>
    </dgm:pt>
    <dgm:pt modelId="{5319FFA7-0DB3-41E3-867C-1AF39BF1C8B7}" type="sibTrans" cxnId="{4BFA7A7C-3314-4685-961F-01E8902C48BA}">
      <dgm:prSet/>
      <dgm:spPr/>
      <dgm:t>
        <a:bodyPr/>
        <a:lstStyle/>
        <a:p>
          <a:endParaRPr lang="ru-RU"/>
        </a:p>
      </dgm:t>
    </dgm:pt>
    <dgm:pt modelId="{5104254C-C4FB-450F-A154-F54E25F3A13B}">
      <dgm:prSet phldrT="[Текст]"/>
      <dgm:spPr/>
      <dgm:t>
        <a:bodyPr/>
        <a:lstStyle/>
        <a:p>
          <a:endParaRPr lang="ru-RU" dirty="0"/>
        </a:p>
      </dgm:t>
    </dgm:pt>
    <dgm:pt modelId="{8CBC75EF-57B4-4379-865A-A35CECD4D34D}" type="sibTrans" cxnId="{529E7597-66D3-4B6C-A92A-C953730E0A2C}">
      <dgm:prSet/>
      <dgm:spPr/>
      <dgm:t>
        <a:bodyPr/>
        <a:lstStyle/>
        <a:p>
          <a:endParaRPr lang="ru-RU"/>
        </a:p>
      </dgm:t>
    </dgm:pt>
    <dgm:pt modelId="{FECACDE2-B128-4A6A-A6ED-B704EA95E82F}" type="parTrans" cxnId="{529E7597-66D3-4B6C-A92A-C953730E0A2C}">
      <dgm:prSet/>
      <dgm:spPr/>
      <dgm:t>
        <a:bodyPr/>
        <a:lstStyle/>
        <a:p>
          <a:endParaRPr lang="ru-RU"/>
        </a:p>
      </dgm:t>
    </dgm:pt>
    <dgm:pt modelId="{9D492267-1103-4937-8FB4-1459250C88BE}">
      <dgm:prSet phldrT="[Текст]"/>
      <dgm:spPr/>
      <dgm:t>
        <a:bodyPr/>
        <a:lstStyle/>
        <a:p>
          <a:endParaRPr lang="ru-RU" dirty="0"/>
        </a:p>
      </dgm:t>
    </dgm:pt>
    <dgm:pt modelId="{3A30D2D6-259E-4077-A2FB-98E0B40E6C32}" type="sibTrans" cxnId="{CF28ECA9-3520-41F0-8727-2163B31E5700}">
      <dgm:prSet/>
      <dgm:spPr/>
      <dgm:t>
        <a:bodyPr/>
        <a:lstStyle/>
        <a:p>
          <a:endParaRPr lang="ru-RU"/>
        </a:p>
      </dgm:t>
    </dgm:pt>
    <dgm:pt modelId="{A49028E9-92D2-4084-9A8B-7788853624E9}" type="parTrans" cxnId="{CF28ECA9-3520-41F0-8727-2163B31E5700}">
      <dgm:prSet/>
      <dgm:spPr/>
      <dgm:t>
        <a:bodyPr/>
        <a:lstStyle/>
        <a:p>
          <a:endParaRPr lang="ru-RU"/>
        </a:p>
      </dgm:t>
    </dgm:pt>
    <dgm:pt modelId="{1897EC25-EEF5-4A55-938E-B714F1F4850E}">
      <dgm:prSet phldrT="[Текст]"/>
      <dgm:spPr/>
      <dgm:t>
        <a:bodyPr/>
        <a:lstStyle/>
        <a:p>
          <a:endParaRPr lang="ru-RU" dirty="0"/>
        </a:p>
      </dgm:t>
    </dgm:pt>
    <dgm:pt modelId="{1395971C-1976-441F-B346-6B053B7734CC}" type="sibTrans" cxnId="{A5C120AF-44CD-46CD-B3BC-24DE47908C5D}">
      <dgm:prSet/>
      <dgm:spPr/>
      <dgm:t>
        <a:bodyPr/>
        <a:lstStyle/>
        <a:p>
          <a:endParaRPr lang="ru-RU"/>
        </a:p>
      </dgm:t>
    </dgm:pt>
    <dgm:pt modelId="{8A6D367C-41E1-4094-AFAC-46CF5590510B}" type="parTrans" cxnId="{A5C120AF-44CD-46CD-B3BC-24DE47908C5D}">
      <dgm:prSet/>
      <dgm:spPr/>
      <dgm:t>
        <a:bodyPr/>
        <a:lstStyle/>
        <a:p>
          <a:endParaRPr lang="ru-RU"/>
        </a:p>
      </dgm:t>
    </dgm:pt>
    <dgm:pt modelId="{373A7A43-3A35-4691-B155-770FDA495FA9}">
      <dgm:prSet phldrT="[Текст]"/>
      <dgm:spPr/>
      <dgm:t>
        <a:bodyPr/>
        <a:lstStyle/>
        <a:p>
          <a:r>
            <a:rPr lang="ru-RU" b="1" dirty="0" smtClean="0"/>
            <a:t>реалистичность принятия плановых заданий по доходам</a:t>
          </a:r>
          <a:endParaRPr lang="ru-RU" dirty="0"/>
        </a:p>
      </dgm:t>
    </dgm:pt>
    <dgm:pt modelId="{8C336240-CE8B-4FF0-9B16-76786B5B8A57}" type="sibTrans" cxnId="{07D7784C-98B0-445A-84FC-685052941F32}">
      <dgm:prSet/>
      <dgm:spPr/>
      <dgm:t>
        <a:bodyPr/>
        <a:lstStyle/>
        <a:p>
          <a:endParaRPr lang="ru-RU"/>
        </a:p>
      </dgm:t>
    </dgm:pt>
    <dgm:pt modelId="{D3F191B4-BF6F-4738-9797-47E8DF477B2B}" type="parTrans" cxnId="{07D7784C-98B0-445A-84FC-685052941F32}">
      <dgm:prSet/>
      <dgm:spPr/>
      <dgm:t>
        <a:bodyPr/>
        <a:lstStyle/>
        <a:p>
          <a:endParaRPr lang="ru-RU"/>
        </a:p>
      </dgm:t>
    </dgm:pt>
    <dgm:pt modelId="{0A727AAC-FB5C-4CBE-B53D-21B141360B09}" type="pres">
      <dgm:prSet presAssocID="{C53E4007-6AD3-4482-A341-19C7B5B625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0DEB04-B2DA-4D95-9BF9-8C6B02AF0E74}" type="pres">
      <dgm:prSet presAssocID="{9D492267-1103-4937-8FB4-1459250C88B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F2CD3-EE65-4D69-A7B8-4C4740271812}" type="pres">
      <dgm:prSet presAssocID="{3A30D2D6-259E-4077-A2FB-98E0B40E6C32}" presName="sibTrans" presStyleCnt="0"/>
      <dgm:spPr/>
      <dgm:t>
        <a:bodyPr/>
        <a:lstStyle/>
        <a:p>
          <a:endParaRPr lang="ru-RU"/>
        </a:p>
      </dgm:t>
    </dgm:pt>
    <dgm:pt modelId="{43CA144C-7A15-4E3F-BE2D-3FD3E67F68E1}" type="pres">
      <dgm:prSet presAssocID="{5104254C-C4FB-450F-A154-F54E25F3A1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6A95D-8A46-4457-97ED-0CA08A097401}" type="pres">
      <dgm:prSet presAssocID="{8CBC75EF-57B4-4379-865A-A35CECD4D34D}" presName="sibTrans" presStyleCnt="0"/>
      <dgm:spPr/>
      <dgm:t>
        <a:bodyPr/>
        <a:lstStyle/>
        <a:p>
          <a:endParaRPr lang="ru-RU"/>
        </a:p>
      </dgm:t>
    </dgm:pt>
    <dgm:pt modelId="{444D7D72-3794-4EE5-8DE3-D50E28F1C94F}" type="pres">
      <dgm:prSet presAssocID="{1897EC25-EEF5-4A55-938E-B714F1F485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C120AF-44CD-46CD-B3BC-24DE47908C5D}" srcId="{C53E4007-6AD3-4482-A341-19C7B5B62533}" destId="{1897EC25-EEF5-4A55-938E-B714F1F4850E}" srcOrd="2" destOrd="0" parTransId="{8A6D367C-41E1-4094-AFAC-46CF5590510B}" sibTransId="{1395971C-1976-441F-B346-6B053B7734CC}"/>
    <dgm:cxn modelId="{715F72C1-0279-4856-BD71-E2256F7481DC}" type="presOf" srcId="{5104254C-C4FB-450F-A154-F54E25F3A13B}" destId="{43CA144C-7A15-4E3F-BE2D-3FD3E67F68E1}" srcOrd="0" destOrd="0" presId="urn:microsoft.com/office/officeart/2005/8/layout/hList6"/>
    <dgm:cxn modelId="{4BFA7A7C-3314-4685-961F-01E8902C48BA}" srcId="{1897EC25-EEF5-4A55-938E-B714F1F4850E}" destId="{B05023E2-9CF2-449C-8878-F03C4C28AC9D}" srcOrd="0" destOrd="0" parTransId="{477F5AB0-F670-4025-AE2B-875BD1B03DE9}" sibTransId="{5319FFA7-0DB3-41E3-867C-1AF39BF1C8B7}"/>
    <dgm:cxn modelId="{900FD39C-B396-4103-88EA-9A9894531B73}" srcId="{5104254C-C4FB-450F-A154-F54E25F3A13B}" destId="{73C946E2-083B-4F03-9EE5-164B45E60E72}" srcOrd="0" destOrd="0" parTransId="{D70306A7-3F94-4FC0-A4C1-F98FFA58C2D8}" sibTransId="{2F1C7AF2-0900-4F68-8864-4B15D0BFE479}"/>
    <dgm:cxn modelId="{07D7784C-98B0-445A-84FC-685052941F32}" srcId="{9D492267-1103-4937-8FB4-1459250C88BE}" destId="{373A7A43-3A35-4691-B155-770FDA495FA9}" srcOrd="0" destOrd="0" parTransId="{D3F191B4-BF6F-4738-9797-47E8DF477B2B}" sibTransId="{8C336240-CE8B-4FF0-9B16-76786B5B8A57}"/>
    <dgm:cxn modelId="{57EF214F-BDF8-4E57-9BDD-E0F35FB890D9}" type="presOf" srcId="{1897EC25-EEF5-4A55-938E-B714F1F4850E}" destId="{444D7D72-3794-4EE5-8DE3-D50E28F1C94F}" srcOrd="0" destOrd="0" presId="urn:microsoft.com/office/officeart/2005/8/layout/hList6"/>
    <dgm:cxn modelId="{293DFA2A-4755-4845-9F74-B4B2840FD0C9}" type="presOf" srcId="{73C946E2-083B-4F03-9EE5-164B45E60E72}" destId="{43CA144C-7A15-4E3F-BE2D-3FD3E67F68E1}" srcOrd="0" destOrd="1" presId="urn:microsoft.com/office/officeart/2005/8/layout/hList6"/>
    <dgm:cxn modelId="{40A3ED3C-5387-4F04-A7E4-C3E5E4D00E88}" type="presOf" srcId="{9D492267-1103-4937-8FB4-1459250C88BE}" destId="{790DEB04-B2DA-4D95-9BF9-8C6B02AF0E74}" srcOrd="0" destOrd="0" presId="urn:microsoft.com/office/officeart/2005/8/layout/hList6"/>
    <dgm:cxn modelId="{6C598917-BA0A-406B-B50E-381F2C6E67FB}" type="presOf" srcId="{B05023E2-9CF2-449C-8878-F03C4C28AC9D}" destId="{444D7D72-3794-4EE5-8DE3-D50E28F1C94F}" srcOrd="0" destOrd="1" presId="urn:microsoft.com/office/officeart/2005/8/layout/hList6"/>
    <dgm:cxn modelId="{4767F545-54C7-4FDB-850E-1C04B03588FB}" type="presOf" srcId="{373A7A43-3A35-4691-B155-770FDA495FA9}" destId="{790DEB04-B2DA-4D95-9BF9-8C6B02AF0E74}" srcOrd="0" destOrd="1" presId="urn:microsoft.com/office/officeart/2005/8/layout/hList6"/>
    <dgm:cxn modelId="{94A442BC-B5E4-40CE-BDE3-F59B37841EDD}" type="presOf" srcId="{C53E4007-6AD3-4482-A341-19C7B5B62533}" destId="{0A727AAC-FB5C-4CBE-B53D-21B141360B09}" srcOrd="0" destOrd="0" presId="urn:microsoft.com/office/officeart/2005/8/layout/hList6"/>
    <dgm:cxn modelId="{CF28ECA9-3520-41F0-8727-2163B31E5700}" srcId="{C53E4007-6AD3-4482-A341-19C7B5B62533}" destId="{9D492267-1103-4937-8FB4-1459250C88BE}" srcOrd="0" destOrd="0" parTransId="{A49028E9-92D2-4084-9A8B-7788853624E9}" sibTransId="{3A30D2D6-259E-4077-A2FB-98E0B40E6C32}"/>
    <dgm:cxn modelId="{529E7597-66D3-4B6C-A92A-C953730E0A2C}" srcId="{C53E4007-6AD3-4482-A341-19C7B5B62533}" destId="{5104254C-C4FB-450F-A154-F54E25F3A13B}" srcOrd="1" destOrd="0" parTransId="{FECACDE2-B128-4A6A-A6ED-B704EA95E82F}" sibTransId="{8CBC75EF-57B4-4379-865A-A35CECD4D34D}"/>
    <dgm:cxn modelId="{97626FFA-53A3-436F-8EF0-8A3841016F97}" type="presParOf" srcId="{0A727AAC-FB5C-4CBE-B53D-21B141360B09}" destId="{790DEB04-B2DA-4D95-9BF9-8C6B02AF0E74}" srcOrd="0" destOrd="0" presId="urn:microsoft.com/office/officeart/2005/8/layout/hList6"/>
    <dgm:cxn modelId="{D30A955A-0123-4394-AA72-EB8A97FE99EB}" type="presParOf" srcId="{0A727AAC-FB5C-4CBE-B53D-21B141360B09}" destId="{052F2CD3-EE65-4D69-A7B8-4C4740271812}" srcOrd="1" destOrd="0" presId="urn:microsoft.com/office/officeart/2005/8/layout/hList6"/>
    <dgm:cxn modelId="{CB6B8BCE-1EC8-40B0-A34C-E80F4BD3BDC9}" type="presParOf" srcId="{0A727AAC-FB5C-4CBE-B53D-21B141360B09}" destId="{43CA144C-7A15-4E3F-BE2D-3FD3E67F68E1}" srcOrd="2" destOrd="0" presId="urn:microsoft.com/office/officeart/2005/8/layout/hList6"/>
    <dgm:cxn modelId="{34EC00E6-70CC-4AFE-8532-F2A09FFEF33C}" type="presParOf" srcId="{0A727AAC-FB5C-4CBE-B53D-21B141360B09}" destId="{DA76A95D-8A46-4457-97ED-0CA08A097401}" srcOrd="3" destOrd="0" presId="urn:microsoft.com/office/officeart/2005/8/layout/hList6"/>
    <dgm:cxn modelId="{F40485CB-E2D3-4828-A7A4-F88472613F2D}" type="presParOf" srcId="{0A727AAC-FB5C-4CBE-B53D-21B141360B09}" destId="{444D7D72-3794-4EE5-8DE3-D50E28F1C94F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0BF8A-8187-4C75-90ED-8B87C2B0E18D}">
      <dsp:nvSpPr>
        <dsp:cNvPr id="0" name=""/>
        <dsp:cNvSpPr/>
      </dsp:nvSpPr>
      <dsp:spPr>
        <a:xfrm rot="5400000">
          <a:off x="-159443" y="163279"/>
          <a:ext cx="1062954" cy="74406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4147,9</a:t>
          </a:r>
          <a:endParaRPr lang="ru-RU" sz="1600" kern="1200" dirty="0">
            <a:solidFill>
              <a:srgbClr val="002060"/>
            </a:solidFill>
          </a:endParaRPr>
        </a:p>
      </dsp:txBody>
      <dsp:txXfrm rot="-5400000">
        <a:off x="1" y="375870"/>
        <a:ext cx="744067" cy="318887"/>
      </dsp:txXfrm>
    </dsp:sp>
    <dsp:sp modelId="{7F931878-161F-4567-A083-AEBA49E70BEB}">
      <dsp:nvSpPr>
        <dsp:cNvPr id="0" name=""/>
        <dsp:cNvSpPr/>
      </dsp:nvSpPr>
      <dsp:spPr>
        <a:xfrm rot="5400000">
          <a:off x="4141373" y="-3393469"/>
          <a:ext cx="690920" cy="7485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«Обеспечение качественными жилищно-коммунальными услугами населения Ремонтненского сельского поселения»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4067" y="37565"/>
        <a:ext cx="7451804" cy="623464"/>
      </dsp:txXfrm>
    </dsp:sp>
    <dsp:sp modelId="{AAE1779F-2F21-46E1-B144-57FE79548F3B}">
      <dsp:nvSpPr>
        <dsp:cNvPr id="0" name=""/>
        <dsp:cNvSpPr/>
      </dsp:nvSpPr>
      <dsp:spPr>
        <a:xfrm rot="5400000">
          <a:off x="-159443" y="1108906"/>
          <a:ext cx="1062954" cy="74406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47,8</a:t>
          </a:r>
          <a:endParaRPr lang="ru-RU" sz="1600" kern="1200" dirty="0">
            <a:solidFill>
              <a:srgbClr val="002060"/>
            </a:solidFill>
          </a:endParaRPr>
        </a:p>
      </dsp:txBody>
      <dsp:txXfrm rot="-5400000">
        <a:off x="1" y="1321497"/>
        <a:ext cx="744067" cy="318887"/>
      </dsp:txXfrm>
    </dsp:sp>
    <dsp:sp modelId="{89CE97D4-4DE0-43EE-AABD-5F6F23892864}">
      <dsp:nvSpPr>
        <dsp:cNvPr id="0" name=""/>
        <dsp:cNvSpPr/>
      </dsp:nvSpPr>
      <dsp:spPr>
        <a:xfrm rot="5400000">
          <a:off x="4141373" y="-2447842"/>
          <a:ext cx="690920" cy="7485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сельского поселения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«Социальная поддержка граждан»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4067" y="983192"/>
        <a:ext cx="7451804" cy="623464"/>
      </dsp:txXfrm>
    </dsp:sp>
    <dsp:sp modelId="{E7DF8793-7E8A-49DC-95B8-C155430CF022}">
      <dsp:nvSpPr>
        <dsp:cNvPr id="0" name=""/>
        <dsp:cNvSpPr/>
      </dsp:nvSpPr>
      <dsp:spPr>
        <a:xfrm rot="5400000">
          <a:off x="-159443" y="2054534"/>
          <a:ext cx="1062954" cy="74406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11924,6</a:t>
          </a:r>
          <a:endParaRPr lang="ru-RU" sz="1600" kern="1200" dirty="0">
            <a:solidFill>
              <a:srgbClr val="002060"/>
            </a:solidFill>
          </a:endParaRPr>
        </a:p>
      </dsp:txBody>
      <dsp:txXfrm rot="-5400000">
        <a:off x="1" y="2267125"/>
        <a:ext cx="744067" cy="318887"/>
      </dsp:txXfrm>
    </dsp:sp>
    <dsp:sp modelId="{DB3C72A3-CF8E-40A8-9C43-1303FC728766}">
      <dsp:nvSpPr>
        <dsp:cNvPr id="0" name=""/>
        <dsp:cNvSpPr/>
      </dsp:nvSpPr>
      <dsp:spPr>
        <a:xfrm rot="5400000">
          <a:off x="4141373" y="-1502215"/>
          <a:ext cx="690920" cy="7485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сельского поселения «Развитие транспортной системы»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4067" y="1928819"/>
        <a:ext cx="7451804" cy="623464"/>
      </dsp:txXfrm>
    </dsp:sp>
    <dsp:sp modelId="{2976AEAF-6129-42F6-965F-E5485AB3036D}">
      <dsp:nvSpPr>
        <dsp:cNvPr id="0" name=""/>
        <dsp:cNvSpPr/>
      </dsp:nvSpPr>
      <dsp:spPr>
        <a:xfrm rot="5400000">
          <a:off x="-159443" y="3000161"/>
          <a:ext cx="1062954" cy="74406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6773,2</a:t>
          </a:r>
          <a:endParaRPr lang="ru-RU" sz="1600" kern="1200" dirty="0">
            <a:solidFill>
              <a:srgbClr val="002060"/>
            </a:solidFill>
          </a:endParaRPr>
        </a:p>
      </dsp:txBody>
      <dsp:txXfrm rot="-5400000">
        <a:off x="1" y="3212752"/>
        <a:ext cx="744067" cy="318887"/>
      </dsp:txXfrm>
    </dsp:sp>
    <dsp:sp modelId="{97D6ED59-D439-4173-A375-003117462632}">
      <dsp:nvSpPr>
        <dsp:cNvPr id="0" name=""/>
        <dsp:cNvSpPr/>
      </dsp:nvSpPr>
      <dsp:spPr>
        <a:xfrm rot="5400000">
          <a:off x="4141373" y="-556587"/>
          <a:ext cx="690920" cy="7485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сельского поселения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«Управление муниципальными финансами и создание условий для эффективного управления муниципальными финансами» 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4067" y="2874447"/>
        <a:ext cx="7451804" cy="623464"/>
      </dsp:txXfrm>
    </dsp:sp>
    <dsp:sp modelId="{8884AA8B-CFF8-4A53-B2AC-865278D536C1}">
      <dsp:nvSpPr>
        <dsp:cNvPr id="0" name=""/>
        <dsp:cNvSpPr/>
      </dsp:nvSpPr>
      <dsp:spPr>
        <a:xfrm rot="5400000">
          <a:off x="-159443" y="3945788"/>
          <a:ext cx="1062954" cy="74406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4535,6</a:t>
          </a:r>
          <a:endParaRPr lang="ru-RU" sz="1600" kern="1200" dirty="0">
            <a:solidFill>
              <a:srgbClr val="002060"/>
            </a:solidFill>
          </a:endParaRPr>
        </a:p>
      </dsp:txBody>
      <dsp:txXfrm rot="-5400000">
        <a:off x="1" y="4158379"/>
        <a:ext cx="744067" cy="318887"/>
      </dsp:txXfrm>
    </dsp:sp>
    <dsp:sp modelId="{A2B514FA-3B20-4E82-8DAE-98482599F2A9}">
      <dsp:nvSpPr>
        <dsp:cNvPr id="0" name=""/>
        <dsp:cNvSpPr/>
      </dsp:nvSpPr>
      <dsp:spPr>
        <a:xfrm rot="5400000">
          <a:off x="4141373" y="389039"/>
          <a:ext cx="690920" cy="74855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Муниципальная программа Ремонтненского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сельского поселения 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«Развитие культуры» 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4067" y="3820073"/>
        <a:ext cx="7451804" cy="623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DEB04-B2DA-4D95-9BF9-8C6B02AF0E74}">
      <dsp:nvSpPr>
        <dsp:cNvPr id="0" name=""/>
        <dsp:cNvSpPr/>
      </dsp:nvSpPr>
      <dsp:spPr>
        <a:xfrm rot="16200000">
          <a:off x="-883400" y="884460"/>
          <a:ext cx="4525963" cy="275704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518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реалистичность принятия плановых заданий по доходам</a:t>
          </a:r>
          <a:endParaRPr lang="ru-RU" sz="1700" kern="1200" dirty="0"/>
        </a:p>
      </dsp:txBody>
      <dsp:txXfrm rot="5400000">
        <a:off x="1061" y="905192"/>
        <a:ext cx="2757041" cy="2715577"/>
      </dsp:txXfrm>
    </dsp:sp>
    <dsp:sp modelId="{43CA144C-7A15-4E3F-BE2D-3FD3E67F68E1}">
      <dsp:nvSpPr>
        <dsp:cNvPr id="0" name=""/>
        <dsp:cNvSpPr/>
      </dsp:nvSpPr>
      <dsp:spPr>
        <a:xfrm rot="16200000">
          <a:off x="2080418" y="884460"/>
          <a:ext cx="4525963" cy="275704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518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первоочередное финансовое обеспечение социально значимых расходов и расходов на реализацию программных Указов Президента РФ</a:t>
          </a:r>
          <a:endParaRPr lang="ru-RU" sz="1700" kern="1200" dirty="0"/>
        </a:p>
      </dsp:txBody>
      <dsp:txXfrm rot="5400000">
        <a:off x="2964879" y="905192"/>
        <a:ext cx="2757041" cy="2715577"/>
      </dsp:txXfrm>
    </dsp:sp>
    <dsp:sp modelId="{444D7D72-3794-4EE5-8DE3-D50E28F1C94F}">
      <dsp:nvSpPr>
        <dsp:cNvPr id="0" name=""/>
        <dsp:cNvSpPr/>
      </dsp:nvSpPr>
      <dsp:spPr>
        <a:xfrm rot="16200000">
          <a:off x="5044237" y="884460"/>
          <a:ext cx="4525963" cy="275704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518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/>
            <a:t>приоритизация и отказ от непервоочередных расходов бюджетов</a:t>
          </a:r>
          <a:endParaRPr lang="ru-RU" sz="1700" kern="1200" dirty="0"/>
        </a:p>
      </dsp:txBody>
      <dsp:txXfrm rot="5400000">
        <a:off x="5928698" y="905192"/>
        <a:ext cx="2757041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0.12831</cdr:x>
      <cdr:y>0.34843</cdr:y>
    </cdr:from>
    <cdr:to>
      <cdr:x>0.4608</cdr:x>
      <cdr:y>0.50925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55902" y="1872208"/>
          <a:ext cx="273630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18602,2 </a:t>
          </a:r>
        </a:p>
        <a:p xmlns:a="http://schemas.openxmlformats.org/drawingml/2006/main">
          <a:pPr algn="ctr"/>
          <a:r>
            <a: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тыс. рублей </a:t>
          </a:r>
          <a:endParaRPr lang="ru-RU" sz="20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0.28292</cdr:x>
      <cdr:y>0.28738</cdr:y>
    </cdr:from>
    <cdr:to>
      <cdr:x>0.68544</cdr:x>
      <cdr:y>0.61869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724667" y="1167904"/>
          <a:ext cx="2453757" cy="134644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E2901-CABE-418F-8EAE-5D57F7DD19FB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61715-756A-41D0-9077-0BE001D21A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274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766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86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3432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980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418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3214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7890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61715-756A-41D0-9077-0BE001D21A6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634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5544616" cy="3024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БЮДЖЕТ ДЛЯ ГРАЖДАН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на 2015-2017 годы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2" descr="C:\Users\User1\Desktop\гербремонтненскогорайон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6" y="476672"/>
            <a:ext cx="1573598" cy="165618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75656" y="98381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</a:p>
          <a:p>
            <a:pPr algn="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6021288"/>
            <a:ext cx="1584176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F497D">
                    <a:lumMod val="50000"/>
                  </a:srgbClr>
                </a:solidFill>
                <a:latin typeface="Arial Black" panose="020B0A04020102020204" pitchFamily="34" charset="0"/>
              </a:rPr>
              <a:t>2015 год</a:t>
            </a:r>
            <a:endParaRPr lang="ru-RU" sz="2000" dirty="0">
              <a:solidFill>
                <a:srgbClr val="1F497D">
                  <a:lumMod val="50000"/>
                </a:srgb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&amp;Kcy;&amp;acy;&amp;lcy;&amp;icy;&amp;ncy;&amp;icy;&amp;ncy;&amp;gcy;&amp;rcy;&amp;acy;&amp;dcy;&amp;kcy;&amp;acy;-&amp;ocy;&amp;ncy;&amp;lcy;&amp;acy;&amp;jcy;&amp;ncy; - &amp;Gcy;&amp;acy;&amp;zcy;&amp;iecy;&amp;tcy;&amp;acy; &quot;&amp;Kcy;&amp;acy;&amp;lcy;&amp;icy;&amp;ncy;&amp;icy;&amp;ncy;&amp;gcy;&amp;rcy;&amp;acy;&amp;dcy;&amp;scy;&amp;kcy;&amp;acy;&amp;yacy; &amp;pcy;&amp;rcy;&amp;acy;&amp;vcy;&amp;dcy;&amp;acy;&quot;. &amp;gcy;. &amp;Kcy;…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9695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79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44932"/>
              </p:ext>
            </p:extLst>
          </p:nvPr>
        </p:nvGraphicFramePr>
        <p:xfrm>
          <a:off x="539552" y="1772816"/>
          <a:ext cx="8070155" cy="41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4871" y="526825"/>
            <a:ext cx="8841625" cy="79695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Доходы и расходы </a:t>
            </a:r>
            <a:r>
              <a:rPr lang="ru-RU" sz="2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Ремонтненского</a:t>
            </a:r>
            <a:r>
              <a:rPr lang="ru-RU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сельского поселения</a:t>
            </a:r>
            <a:endParaRPr lang="ru-RU" sz="2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000" y="98040"/>
            <a:ext cx="682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937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24844" y="13473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73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755" y="461980"/>
            <a:ext cx="7892458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Прогноз поступления налоговых и неналоговых доходов в 2015 году </a:t>
            </a:r>
            <a:endParaRPr lang="ru-RU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34" y="117592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09688" y="20608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>
                  <a:alpha val="12941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855" y="144118"/>
            <a:ext cx="55848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Двойная стрелка влево/вправо 4"/>
          <p:cNvSpPr/>
          <p:nvPr/>
        </p:nvSpPr>
        <p:spPr>
          <a:xfrm>
            <a:off x="4670216" y="350100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9982592"/>
              </p:ext>
            </p:extLst>
          </p:nvPr>
        </p:nvGraphicFramePr>
        <p:xfrm>
          <a:off x="435306" y="1484783"/>
          <a:ext cx="8372374" cy="4332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991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33938" y="172203"/>
            <a:ext cx="6002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Ремонтненского района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522" y="94579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00130" y="446395"/>
            <a:ext cx="5479637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Финансовая поддержка из областного бюджета</a:t>
            </a:r>
          </a:p>
        </p:txBody>
      </p:sp>
      <p:sp>
        <p:nvSpPr>
          <p:cNvPr id="3" name="Стрелка вниз 2"/>
          <p:cNvSpPr/>
          <p:nvPr/>
        </p:nvSpPr>
        <p:spPr>
          <a:xfrm rot="2050391">
            <a:off x="941645" y="2293145"/>
            <a:ext cx="576064" cy="885393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8955003">
            <a:off x="6692952" y="2228781"/>
            <a:ext cx="576064" cy="884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246613"/>
            <a:ext cx="8712968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в 2015 году                в 2016 году в 2017 году</a:t>
            </a:r>
            <a:endParaRPr lang="ru-RU" sz="2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1913957"/>
            <a:ext cx="114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9785" y="3179888"/>
            <a:ext cx="4818204" cy="56216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Дотация на выравнивание </a:t>
            </a:r>
          </a:p>
          <a:p>
            <a:pPr algn="ctr"/>
            <a:r>
              <a:rPr lang="ru-RU" dirty="0" smtClean="0"/>
              <a:t>бюджетной обеспеченности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64620" y="3872457"/>
            <a:ext cx="4818205" cy="723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Иные межбюджетные трансферты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79785" y="4802444"/>
            <a:ext cx="4818205" cy="363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Субвенции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77201" y="3244791"/>
            <a:ext cx="1190162" cy="404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5841,9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77201" y="3988426"/>
            <a:ext cx="1190162" cy="4095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740,0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77201" y="4781559"/>
            <a:ext cx="1190162" cy="363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922" y="3253533"/>
            <a:ext cx="1190162" cy="404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5690,5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0922" y="4031592"/>
            <a:ext cx="1190162" cy="404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1390,0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922" y="4781559"/>
            <a:ext cx="1190162" cy="404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1762462"/>
            <a:ext cx="1186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7080,7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5173" y="1837305"/>
            <a:ext cx="126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6582,1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2049" y="1837305"/>
            <a:ext cx="126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5109,9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 rot="18955003">
            <a:off x="7694507" y="2293484"/>
            <a:ext cx="576064" cy="884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91668" y="3226362"/>
            <a:ext cx="1190162" cy="404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4369,7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85137" y="3986180"/>
            <a:ext cx="1190162" cy="4095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740,0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60085" y="4802444"/>
            <a:ext cx="1190162" cy="363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1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54" y="360147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расходов </a:t>
            </a:r>
            <a:b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разрезе разделов</a:t>
            </a:r>
            <a:endParaRPr lang="ru-RU" sz="3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38065569"/>
              </p:ext>
            </p:extLst>
          </p:nvPr>
        </p:nvGraphicFramePr>
        <p:xfrm>
          <a:off x="419754" y="1484784"/>
          <a:ext cx="82296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84755" y="172203"/>
            <a:ext cx="5851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895" y="71452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28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108" y="476672"/>
            <a:ext cx="746672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Муниципальные программы </a:t>
            </a:r>
          </a:p>
          <a:p>
            <a:pPr algn="ctr"/>
            <a:r>
              <a:rPr lang="ru-RU" sz="3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Ремонтненского</a:t>
            </a:r>
            <a:r>
              <a:rPr lang="ru-RU" sz="3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сельского поселения</a:t>
            </a:r>
            <a:endParaRPr lang="ru-RU" sz="3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172203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2203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 rot="388260">
            <a:off x="4951491" y="269454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91,3 %</a:t>
            </a: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6533919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6622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54" y="360147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программы </a:t>
            </a:r>
            <a:br>
              <a:rPr lang="ru-RU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Ремонтненского СЕЛЬСКОГО ПОСЕЛЕНИЯ </a:t>
            </a:r>
            <a:endParaRPr lang="ru-RU" sz="240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9263034"/>
              </p:ext>
            </p:extLst>
          </p:nvPr>
        </p:nvGraphicFramePr>
        <p:xfrm>
          <a:off x="806896" y="1700808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92683" y="149076"/>
            <a:ext cx="564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4579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651273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Тыс.рулей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5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54" y="43394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органов местного самоуправления: </a:t>
            </a:r>
            <a:endParaRPr lang="ru-RU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2615728"/>
              </p:ext>
            </p:extLst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87824" y="172203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4579"/>
            <a:ext cx="404859" cy="4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362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878</TotalTime>
  <Words>236</Words>
  <Application>Microsoft Office PowerPoint</Application>
  <PresentationFormat>Экран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БЮДЖЕТ ДЛЯ ГРАЖДАН на 2015-2017 годы</vt:lpstr>
      <vt:lpstr>Доходы и расходы Ремонтненского сельского поселения</vt:lpstr>
      <vt:lpstr>Слайд 3</vt:lpstr>
      <vt:lpstr>Слайд 4</vt:lpstr>
      <vt:lpstr>Удельный вес расходов  в разрезе разделов</vt:lpstr>
      <vt:lpstr>Слайд 6</vt:lpstr>
      <vt:lpstr>Муниципальные программы  Ремонтненского СЕЛЬСКОГО ПОСЕЛЕНИЯ </vt:lpstr>
      <vt:lpstr>Задачи органов местного самоуправления: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Финансист</cp:lastModifiedBy>
  <cp:revision>128</cp:revision>
  <dcterms:created xsi:type="dcterms:W3CDTF">2014-11-24T17:44:32Z</dcterms:created>
  <dcterms:modified xsi:type="dcterms:W3CDTF">2015-05-08T04:41:45Z</dcterms:modified>
</cp:coreProperties>
</file>